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48"/>
  </p:notesMasterIdLst>
  <p:handoutMasterIdLst>
    <p:handoutMasterId r:id="rId49"/>
  </p:handoutMasterIdLst>
  <p:sldIdLst>
    <p:sldId id="288" r:id="rId3"/>
    <p:sldId id="332" r:id="rId4"/>
    <p:sldId id="331" r:id="rId5"/>
    <p:sldId id="289" r:id="rId6"/>
    <p:sldId id="302" r:id="rId7"/>
    <p:sldId id="305" r:id="rId8"/>
    <p:sldId id="304" r:id="rId9"/>
    <p:sldId id="300" r:id="rId10"/>
    <p:sldId id="303" r:id="rId11"/>
    <p:sldId id="306" r:id="rId12"/>
    <p:sldId id="279" r:id="rId13"/>
    <p:sldId id="280" r:id="rId14"/>
    <p:sldId id="320" r:id="rId15"/>
    <p:sldId id="323" r:id="rId16"/>
    <p:sldId id="324" r:id="rId17"/>
    <p:sldId id="307" r:id="rId18"/>
    <p:sldId id="339" r:id="rId19"/>
    <p:sldId id="341" r:id="rId20"/>
    <p:sldId id="342" r:id="rId21"/>
    <p:sldId id="340" r:id="rId22"/>
    <p:sldId id="308" r:id="rId23"/>
    <p:sldId id="322" r:id="rId24"/>
    <p:sldId id="309" r:id="rId25"/>
    <p:sldId id="314" r:id="rId26"/>
    <p:sldId id="319" r:id="rId27"/>
    <p:sldId id="325" r:id="rId28"/>
    <p:sldId id="344" r:id="rId29"/>
    <p:sldId id="345" r:id="rId30"/>
    <p:sldId id="310" r:id="rId31"/>
    <p:sldId id="347" r:id="rId32"/>
    <p:sldId id="311" r:id="rId33"/>
    <p:sldId id="348" r:id="rId34"/>
    <p:sldId id="349" r:id="rId35"/>
    <p:sldId id="350" r:id="rId36"/>
    <p:sldId id="333" r:id="rId37"/>
    <p:sldId id="337" r:id="rId38"/>
    <p:sldId id="336" r:id="rId39"/>
    <p:sldId id="301" r:id="rId40"/>
    <p:sldId id="290" r:id="rId41"/>
    <p:sldId id="335" r:id="rId42"/>
    <p:sldId id="297" r:id="rId43"/>
    <p:sldId id="294" r:id="rId44"/>
    <p:sldId id="295" r:id="rId45"/>
    <p:sldId id="298" r:id="rId46"/>
    <p:sldId id="285" r:id="rId47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iner Schneeberger" initials="RS" lastIdx="1" clrIdx="0">
    <p:extLst>
      <p:ext uri="{19B8F6BF-5375-455C-9EA6-DF929625EA0E}">
        <p15:presenceInfo xmlns:p15="http://schemas.microsoft.com/office/powerpoint/2012/main" userId="5d488947077dea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7215" autoAdjust="0"/>
  </p:normalViewPr>
  <p:slideViewPr>
    <p:cSldViewPr snapToGrid="0" snapToObjects="1" showGuides="1">
      <p:cViewPr varScale="1">
        <p:scale>
          <a:sx n="129" d="100"/>
          <a:sy n="129" d="100"/>
        </p:scale>
        <p:origin x="1026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05T19:37:43.265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07.12.2023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07.12.2023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Mention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/>
              <a:t>thesis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in </a:t>
            </a:r>
            <a:r>
              <a:rPr lang="de-DE" dirty="0" err="1"/>
              <a:t>work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16078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specifically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1 and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light </a:t>
            </a:r>
            <a:r>
              <a:rPr lang="de-DE" dirty="0" err="1"/>
              <a:t>settings</a:t>
            </a:r>
            <a:endParaRPr lang="de-DE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Rate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success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not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32241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Question 3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JetBot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power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fast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replay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24375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builds</a:t>
            </a:r>
            <a:r>
              <a:rPr lang="de-DE" dirty="0"/>
              <a:t> upon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Maximilian Schaller</a:t>
            </a:r>
          </a:p>
          <a:p>
            <a:r>
              <a:rPr lang="de-DE" dirty="0"/>
              <a:t>End-goal </a:t>
            </a:r>
            <a:r>
              <a:rPr lang="de-DE" dirty="0" err="1"/>
              <a:t>of</a:t>
            </a:r>
            <a:r>
              <a:rPr lang="de-DE" dirty="0"/>
              <a:t> Scads.AI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real-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JetBot</a:t>
            </a:r>
            <a:endParaRPr lang="en-GB" dirty="0"/>
          </a:p>
          <a:p>
            <a:endParaRPr lang="de-DE" dirty="0"/>
          </a:p>
          <a:p>
            <a:r>
              <a:rPr lang="de-DE" dirty="0"/>
              <a:t>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pipeline</a:t>
            </a:r>
            <a:endParaRPr lang="de-DE" dirty="0"/>
          </a:p>
          <a:p>
            <a:r>
              <a:rPr lang="de-DE" dirty="0"/>
              <a:t>Input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box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  <a:p>
            <a:endParaRPr lang="de-DE" dirty="0"/>
          </a:p>
          <a:p>
            <a:r>
              <a:rPr lang="de-DE" dirty="0"/>
              <a:t>Agent was not resilient </a:t>
            </a:r>
            <a:r>
              <a:rPr lang="de-DE" dirty="0" err="1"/>
              <a:t>to</a:t>
            </a:r>
            <a:r>
              <a:rPr lang="de-DE" dirty="0"/>
              <a:t> light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was not </a:t>
            </a:r>
            <a:r>
              <a:rPr lang="de-DE" dirty="0" err="1"/>
              <a:t>adaptable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light </a:t>
            </a:r>
            <a:r>
              <a:rPr lang="de-DE" dirty="0" err="1"/>
              <a:t>changes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625520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task</a:t>
            </a:r>
            <a:endParaRPr lang="de-DE" dirty="0"/>
          </a:p>
          <a:p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(</a:t>
            </a:r>
            <a:r>
              <a:rPr lang="de-DE" dirty="0" err="1"/>
              <a:t>wheels</a:t>
            </a:r>
            <a:r>
              <a:rPr lang="de-DE" dirty="0"/>
              <a:t> plus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CAMERA POV)</a:t>
            </a:r>
          </a:p>
          <a:p>
            <a:r>
              <a:rPr lang="de-DE" dirty="0"/>
              <a:t>Different </a:t>
            </a:r>
            <a:r>
              <a:rPr lang="de-DE" dirty="0" err="1"/>
              <a:t>lighting</a:t>
            </a:r>
            <a:r>
              <a:rPr lang="de-DE" dirty="0"/>
              <a:t> </a:t>
            </a:r>
            <a:r>
              <a:rPr lang="de-DE" dirty="0" err="1"/>
              <a:t>settings</a:t>
            </a:r>
            <a:endParaRPr lang="de-DE" dirty="0"/>
          </a:p>
          <a:p>
            <a:r>
              <a:rPr lang="de-DE" dirty="0"/>
              <a:t>Show </a:t>
            </a:r>
            <a:r>
              <a:rPr lang="de-DE" dirty="0" err="1"/>
              <a:t>parcours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difficulties</a:t>
            </a:r>
            <a:endParaRPr lang="de-DE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40677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13077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23630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Describe</a:t>
            </a:r>
            <a:r>
              <a:rPr lang="de-DE" dirty="0"/>
              <a:t> Unity + sb3 Setup</a:t>
            </a:r>
          </a:p>
          <a:p>
            <a:endParaRPr lang="de-DE" dirty="0"/>
          </a:p>
          <a:p>
            <a:r>
              <a:rPr lang="de-DE" dirty="0"/>
              <a:t>Mit einem Training Video</a:t>
            </a:r>
          </a:p>
          <a:p>
            <a:endParaRPr lang="de-DE" dirty="0"/>
          </a:p>
          <a:p>
            <a:r>
              <a:rPr lang="de-DE" dirty="0"/>
              <a:t>Paralleles Training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51003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Track </a:t>
            </a:r>
            <a:r>
              <a:rPr lang="de-DE" dirty="0" err="1"/>
              <a:t>painting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72702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Netzwerkgrößen</a:t>
            </a:r>
          </a:p>
          <a:p>
            <a:r>
              <a:rPr lang="de-DE" dirty="0" err="1"/>
              <a:t>Preprocessing</a:t>
            </a:r>
            <a:r>
              <a:rPr lang="de-DE" dirty="0"/>
              <a:t> Schritte (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equalization</a:t>
            </a:r>
            <a:r>
              <a:rPr lang="de-DE" dirty="0"/>
              <a:t> + andere)</a:t>
            </a:r>
          </a:p>
          <a:p>
            <a:r>
              <a:rPr lang="de-DE" dirty="0"/>
              <a:t>Single Goal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???</a:t>
            </a:r>
          </a:p>
          <a:p>
            <a:r>
              <a:rPr lang="de-DE" dirty="0"/>
              <a:t>Frame stacking Anzahl</a:t>
            </a:r>
          </a:p>
          <a:p>
            <a:r>
              <a:rPr lang="de-DE" dirty="0"/>
              <a:t>N-</a:t>
            </a:r>
            <a:r>
              <a:rPr lang="de-DE" dirty="0" err="1"/>
              <a:t>step</a:t>
            </a:r>
            <a:r>
              <a:rPr lang="de-DE" dirty="0"/>
              <a:t> bootstrapping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plain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n-</a:t>
            </a:r>
            <a:r>
              <a:rPr lang="de-DE" dirty="0" err="1"/>
              <a:t>seconds</a:t>
            </a:r>
            <a:r>
              <a:rPr lang="de-DE" dirty="0"/>
              <a:t> bootstrapping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30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35699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specifically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1 and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light </a:t>
            </a:r>
            <a:r>
              <a:rPr lang="de-DE" dirty="0" err="1"/>
              <a:t>settings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48439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de-DE" noProof="0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318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34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82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  <p:sldLayoutId id="2147483886" r:id="rId7"/>
    <p:sldLayoutId id="2147483887" r:id="rId8"/>
    <p:sldLayoutId id="2147483888" r:id="rId9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End-to-End Reinforcement Learning of a CNN to achieve an autonomous driving agent resilient to light changes</a:t>
            </a:r>
            <a:r>
              <a:rPr lang="de-DE" sz="1200" b="1" cap="all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Abteilung Datenbanken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://www.uni-leipzig.de/service/kommunikation/medienredaktion/fotoservice.html" TargetMode="Externa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2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sz="2400" dirty="0"/>
              <a:t>End-to-End Reinforcement Learning of a CNN to achieve an autonomous driving agent resilient to light changes</a:t>
            </a:r>
            <a:endParaRPr lang="de-DE" altLang="de-DE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pPr eaLnBrk="1" hangingPunct="1"/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  <p:sp>
        <p:nvSpPr>
          <p:cNvPr id="17412" name="Bildplatzhalter 1"/>
          <p:cNvSpPr>
            <a:spLocks noGrp="1" noTextEdit="1"/>
          </p:cNvSpPr>
          <p:nvPr>
            <p:ph type="pic" sz="quarter" idx="11"/>
          </p:nvPr>
        </p:nvSpPr>
        <p:spPr>
          <a:xfrm>
            <a:off x="295275" y="4438650"/>
            <a:ext cx="2044700" cy="517525"/>
          </a:xfrm>
        </p:spPr>
      </p:sp>
      <p:sp>
        <p:nvSpPr>
          <p:cNvPr id="17413" name="Bildplatzhalter 1"/>
          <p:cNvSpPr>
            <a:spLocks noGrp="1" noTextEdit="1"/>
          </p:cNvSpPr>
          <p:nvPr>
            <p:ph type="pic" sz="quarter" idx="12"/>
          </p:nvPr>
        </p:nvSpPr>
        <p:spPr>
          <a:xfrm>
            <a:off x="2473325" y="4438650"/>
            <a:ext cx="2044700" cy="517525"/>
          </a:xfrm>
        </p:spPr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05.12.2023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Georg Schneeberger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4273"/>
          <a:stretch>
            <a:fillRect/>
          </a:stretch>
        </p:blipFill>
        <p:spPr/>
      </p:pic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>
              <a:noFill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>
              <a:noFill/>
            </a:endParaRPr>
          </a:p>
        </p:txBody>
      </p:sp>
      <p:sp>
        <p:nvSpPr>
          <p:cNvPr id="23555" name="Textplatzhalt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Beispiel für eine Zwischenfolie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sz="2800" dirty="0"/>
              <a:t>Anwendungs-beispiele</a:t>
            </a:r>
          </a:p>
        </p:txBody>
      </p:sp>
    </p:spTree>
    <p:extLst>
      <p:ext uri="{BB962C8B-B14F-4D97-AF65-F5344CB8AC3E}">
        <p14:creationId xmlns:p14="http://schemas.microsoft.com/office/powerpoint/2010/main" val="3754279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r="2896"/>
          <a:stretch>
            <a:fillRect/>
          </a:stretch>
        </p:blipFill>
        <p:spPr/>
      </p:pic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>
              <a:noFill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>
              <a:noFill/>
            </a:endParaRPr>
          </a:p>
        </p:txBody>
      </p:sp>
      <p:sp>
        <p:nvSpPr>
          <p:cNvPr id="19461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Noch Eine Zwischenfolie mit Bild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Previous</a:t>
            </a:r>
            <a:r>
              <a:rPr lang="de-DE" sz="2800" dirty="0">
                <a:ea typeface="+mj-ea"/>
              </a:rPr>
              <a:t> Work at </a:t>
            </a:r>
            <a:r>
              <a:rPr lang="de-DE" sz="2800" dirty="0" err="1">
                <a:ea typeface="+mj-ea"/>
              </a:rPr>
              <a:t>the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scads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GB" dirty="0"/>
              <a:t>Train an Agent to Drive a Vehicle in a Simulated Environment Using Reinforcement Learning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C38322-FB45-4756-ED9B-5FA0FC88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80" y="1122796"/>
            <a:ext cx="2786300" cy="13931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60EA3B-1E22-9625-E770-6E0E70A50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83" y="2820470"/>
            <a:ext cx="3734550" cy="187853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0E2E138-2D3D-588A-804D-D3A7AD7C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133" y="2916489"/>
            <a:ext cx="3380742" cy="153670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2EA57D0-268C-6B22-70CD-6B4EBAFDE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3139" y="3219965"/>
            <a:ext cx="1123661" cy="10460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DCB5ECD-44CF-0C71-A575-40CD5BB5E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15" y="1126582"/>
            <a:ext cx="2349105" cy="13822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F0535D0-6271-2BCC-43ED-B3185DCB4F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5174" y="1130369"/>
            <a:ext cx="1731252" cy="13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31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Autonomous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driving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task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278223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B54405-37C4-8736-CFD2-2F2834EB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57" y="3626994"/>
            <a:ext cx="1913823" cy="9569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9854F0E-FB24-5C03-1A4B-0CFD24F3E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57" y="2399599"/>
            <a:ext cx="1913823" cy="9569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3E65525-58AA-38BF-4937-5459FC784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57" y="1172204"/>
            <a:ext cx="1913823" cy="95691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38D3BA7-3477-2FC7-8A23-641A1D38B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873" y="1293583"/>
            <a:ext cx="1913823" cy="95691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AC0B40B3-8ABC-417E-703C-BE21E9467304}"/>
              </a:ext>
            </a:extLst>
          </p:cNvPr>
          <p:cNvSpPr txBox="1"/>
          <p:nvPr/>
        </p:nvSpPr>
        <p:spPr>
          <a:xfrm>
            <a:off x="3166946" y="2196288"/>
            <a:ext cx="220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 Agent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PoV</a:t>
            </a:r>
            <a:endParaRPr lang="en-GB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9FA44DB5-EDB5-8796-E1C7-999DF708C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079" y="2954283"/>
            <a:ext cx="1913823" cy="956912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932AAD1D-1032-7F03-E03F-E6AE2F7001A0}"/>
              </a:ext>
            </a:extLst>
          </p:cNvPr>
          <p:cNvSpPr txBox="1"/>
          <p:nvPr/>
        </p:nvSpPr>
        <p:spPr>
          <a:xfrm>
            <a:off x="3388665" y="3874125"/>
            <a:ext cx="175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 </a:t>
            </a:r>
            <a:r>
              <a:rPr lang="de-DE" dirty="0" err="1"/>
              <a:t>Preprocessing</a:t>
            </a:r>
            <a:endParaRPr lang="en-GB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89F80AB-C9A3-28D3-E10E-8A6D29552FF7}"/>
              </a:ext>
            </a:extLst>
          </p:cNvPr>
          <p:cNvSpPr txBox="1"/>
          <p:nvPr/>
        </p:nvSpPr>
        <p:spPr>
          <a:xfrm>
            <a:off x="1108108" y="2075924"/>
            <a:ext cx="59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Easy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872464B-BC0E-65A5-3763-9DD8C68E6B76}"/>
              </a:ext>
            </a:extLst>
          </p:cNvPr>
          <p:cNvSpPr txBox="1"/>
          <p:nvPr/>
        </p:nvSpPr>
        <p:spPr>
          <a:xfrm>
            <a:off x="985887" y="4523047"/>
            <a:ext cx="9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Difficult</a:t>
            </a:r>
            <a:endParaRPr lang="en-GB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ED94F87-F2EF-F315-2346-77474658284D}"/>
              </a:ext>
            </a:extLst>
          </p:cNvPr>
          <p:cNvSpPr txBox="1"/>
          <p:nvPr/>
        </p:nvSpPr>
        <p:spPr>
          <a:xfrm>
            <a:off x="974457" y="3326081"/>
            <a:ext cx="99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Medium</a:t>
            </a:r>
            <a:endParaRPr lang="en-GB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5FBAF5F-2990-2FD8-CD41-EF32FAF1B6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7176" y="1415344"/>
            <a:ext cx="732630" cy="73263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49AE145E-97D1-D649-5379-90C703FCE9F2}"/>
              </a:ext>
            </a:extLst>
          </p:cNvPr>
          <p:cNvSpPr txBox="1"/>
          <p:nvPr/>
        </p:nvSpPr>
        <p:spPr>
          <a:xfrm>
            <a:off x="5951724" y="2196288"/>
            <a:ext cx="242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3. CNN </a:t>
            </a:r>
            <a:r>
              <a:rPr lang="de-DE" dirty="0" err="1"/>
              <a:t>produces</a:t>
            </a:r>
            <a:r>
              <a:rPr lang="de-DE" dirty="0"/>
              <a:t> Wheel </a:t>
            </a:r>
            <a:r>
              <a:rPr lang="de-DE" dirty="0" err="1"/>
              <a:t>Acceleration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en-GB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79358BC2-DE79-C762-99DF-D4E933AD39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5720" y="2978851"/>
            <a:ext cx="1913823" cy="956912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E2C0DB75-397F-F094-A26F-56B8D479E27F}"/>
              </a:ext>
            </a:extLst>
          </p:cNvPr>
          <p:cNvSpPr txBox="1"/>
          <p:nvPr/>
        </p:nvSpPr>
        <p:spPr>
          <a:xfrm>
            <a:off x="6337308" y="3874125"/>
            <a:ext cx="165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4. Agent </a:t>
            </a:r>
            <a:r>
              <a:rPr lang="de-DE" dirty="0" err="1"/>
              <a:t>moves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47ACB0-B047-216F-22AA-EBFC55287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796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Research </a:t>
            </a:r>
            <a:r>
              <a:rPr lang="de-DE" sz="2800" dirty="0" err="1">
                <a:ea typeface="+mj-ea"/>
              </a:rPr>
              <a:t>questions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1163875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969382"/>
            <a:ext cx="8234363" cy="2923242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Pass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collisions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Fixed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lighting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491194"/>
          </a:xfrm>
        </p:spPr>
        <p:txBody>
          <a:bodyPr/>
          <a:lstStyle/>
          <a:p>
            <a:pPr marL="0" indent="0" eaLnBrk="1" hangingPunct="1"/>
            <a:r>
              <a:rPr lang="en-GB" dirty="0"/>
              <a:t>Is it possible to train an agent to reliably Traverse the </a:t>
            </a:r>
            <a:r>
              <a:rPr lang="en-GB" dirty="0" err="1"/>
              <a:t>parcours</a:t>
            </a:r>
            <a:r>
              <a:rPr lang="en-GB" dirty="0"/>
              <a:t> of all difficulty levels?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45617BD-762D-610D-2C23-78CAE8BB8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248" y="3264598"/>
            <a:ext cx="1913823" cy="95691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A4366CA-AF04-12BE-879F-CD414F343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572" y="3317790"/>
            <a:ext cx="1913823" cy="95691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BE82B6D-AFE4-2F81-8D9B-BD53AAAEA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05" y="3317790"/>
            <a:ext cx="1913823" cy="956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2BC822-BE6D-B880-FC22-0A65729BB39A}"/>
              </a:ext>
            </a:extLst>
          </p:cNvPr>
          <p:cNvSpPr txBox="1"/>
          <p:nvPr/>
        </p:nvSpPr>
        <p:spPr>
          <a:xfrm>
            <a:off x="1249356" y="4221510"/>
            <a:ext cx="59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Easy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8158340-E039-1CE3-42E7-E3072D7014D5}"/>
              </a:ext>
            </a:extLst>
          </p:cNvPr>
          <p:cNvSpPr txBox="1"/>
          <p:nvPr/>
        </p:nvSpPr>
        <p:spPr>
          <a:xfrm>
            <a:off x="6792178" y="4160651"/>
            <a:ext cx="9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Difficult</a:t>
            </a:r>
            <a:endParaRPr lang="en-GB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229BA96-28E0-35B0-E241-C3C825FCABEB}"/>
              </a:ext>
            </a:extLst>
          </p:cNvPr>
          <p:cNvSpPr txBox="1"/>
          <p:nvPr/>
        </p:nvSpPr>
        <p:spPr>
          <a:xfrm>
            <a:off x="4095072" y="4244272"/>
            <a:ext cx="99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Medium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133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969382"/>
            <a:ext cx="8234363" cy="2923242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Pass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collisions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Varying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lighting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491194"/>
          </a:xfrm>
        </p:spPr>
        <p:txBody>
          <a:bodyPr/>
          <a:lstStyle/>
          <a:p>
            <a:pPr marL="0" indent="0" eaLnBrk="1" hangingPunct="1"/>
            <a:r>
              <a:rPr lang="en-GB" dirty="0"/>
              <a:t>Is it possible to use an end-to-end trained CNN to make the agent robust to changing light conditions?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45617BD-762D-610D-2C23-78CAE8BB8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48" y="3264598"/>
            <a:ext cx="1913823" cy="95691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A4366CA-AF04-12BE-879F-CD414F343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572" y="3317790"/>
            <a:ext cx="1913823" cy="95691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BE82B6D-AFE4-2F81-8D9B-BD53AAAEA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05" y="3317790"/>
            <a:ext cx="1913823" cy="956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2BC822-BE6D-B880-FC22-0A65729BB39A}"/>
              </a:ext>
            </a:extLst>
          </p:cNvPr>
          <p:cNvSpPr txBox="1"/>
          <p:nvPr/>
        </p:nvSpPr>
        <p:spPr>
          <a:xfrm>
            <a:off x="1249356" y="4221510"/>
            <a:ext cx="98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Bright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8158340-E039-1CE3-42E7-E3072D7014D5}"/>
              </a:ext>
            </a:extLst>
          </p:cNvPr>
          <p:cNvSpPr txBox="1"/>
          <p:nvPr/>
        </p:nvSpPr>
        <p:spPr>
          <a:xfrm>
            <a:off x="6792178" y="4160651"/>
            <a:ext cx="9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Dark</a:t>
            </a:r>
            <a:endParaRPr lang="en-GB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229BA96-28E0-35B0-E241-C3C825FCABEB}"/>
              </a:ext>
            </a:extLst>
          </p:cNvPr>
          <p:cNvSpPr txBox="1"/>
          <p:nvPr/>
        </p:nvSpPr>
        <p:spPr>
          <a:xfrm>
            <a:off x="4095071" y="4244272"/>
            <a:ext cx="122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Standard</a:t>
            </a:r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2614E30-81F4-1C66-DB1C-65DC7A772703}"/>
              </a:ext>
            </a:extLst>
          </p:cNvPr>
          <p:cNvSpPr txBox="1"/>
          <p:nvPr/>
        </p:nvSpPr>
        <p:spPr>
          <a:xfrm flipH="1">
            <a:off x="959005" y="4615625"/>
            <a:ext cx="75382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TODO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replace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images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with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screenshots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from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different light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settings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914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969382"/>
            <a:ext cx="8234363" cy="2923242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Create a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replay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parcour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Replay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consists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input-output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Give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JetBot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Output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reproduced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quick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JetBot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491194"/>
          </a:xfrm>
        </p:spPr>
        <p:txBody>
          <a:bodyPr/>
          <a:lstStyle/>
          <a:p>
            <a:pPr marL="0" indent="0" eaLnBrk="1" hangingPunct="1"/>
            <a:r>
              <a:rPr lang="en-GB" dirty="0"/>
              <a:t>Is it possible to use a CNN which is small enough to be used in the </a:t>
            </a:r>
            <a:r>
              <a:rPr lang="en-GB" dirty="0" err="1"/>
              <a:t>JetBot</a:t>
            </a:r>
            <a:r>
              <a:rPr lang="en-GB" dirty="0"/>
              <a:t>?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4A1AD86-85DB-CCED-2229-9E9D0ED42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524" y="2460997"/>
            <a:ext cx="1731252" cy="13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5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1189289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Outline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857876"/>
            <a:ext cx="6400800" cy="2433387"/>
          </a:xfrm>
        </p:spPr>
        <p:txBody>
          <a:bodyPr>
            <a:normAutofit fontScale="92500" lnSpcReduction="10000"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Work at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ScaDS.AI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Task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Work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Experimentation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652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Hier könnte sich Ihr Fließtext befinden. Fließtexte sind natürlich nicht schlecht – aber in einer Präsentation auch nicht optimal. Haben Sie ein Herz für Ihre Zuhörer und bedenken Sie folgende Tipps: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Lange Texte vermeiden,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Schlagwörter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oder kurze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Wortgruppen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hervorheben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Aufzählungen verwenden.</a:t>
            </a: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AUFZÄHLUNG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63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Related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work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167342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>
          <a:xfrm>
            <a:off x="5821272" y="3236495"/>
            <a:ext cx="2865528" cy="1064571"/>
          </a:xfrm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6E654EB-316D-8728-3BF3-81EEC53A221A}"/>
              </a:ext>
            </a:extLst>
          </p:cNvPr>
          <p:cNvSpPr txBox="1"/>
          <p:nvPr/>
        </p:nvSpPr>
        <p:spPr>
          <a:xfrm>
            <a:off x="571500" y="1590045"/>
            <a:ext cx="4896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RL </a:t>
            </a:r>
            <a:r>
              <a:rPr lang="de-DE" dirty="0" err="1"/>
              <a:t>papers</a:t>
            </a:r>
            <a:r>
              <a:rPr lang="de-DE" dirty="0"/>
              <a:t> (PPO?)</a:t>
            </a:r>
          </a:p>
          <a:p>
            <a:r>
              <a:rPr lang="de-DE" dirty="0"/>
              <a:t>RL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papers</a:t>
            </a:r>
            <a:endParaRPr lang="de-DE" dirty="0"/>
          </a:p>
          <a:p>
            <a:r>
              <a:rPr lang="de-DE" dirty="0"/>
              <a:t>Image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papers</a:t>
            </a:r>
            <a:r>
              <a:rPr lang="de-DE" dirty="0"/>
              <a:t>? (light </a:t>
            </a:r>
            <a:r>
              <a:rPr lang="de-DE" dirty="0" err="1"/>
              <a:t>resiliency</a:t>
            </a:r>
            <a:r>
              <a:rPr lang="de-DE" dirty="0"/>
              <a:t>)</a:t>
            </a:r>
          </a:p>
          <a:p>
            <a:r>
              <a:rPr lang="de-DE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989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Implementation / Methods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2923344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RL Training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PPO</a:t>
            </a: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>
          <a:xfrm>
            <a:off x="5821272" y="3236495"/>
            <a:ext cx="2865528" cy="1064571"/>
          </a:xfrm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6E654EB-316D-8728-3BF3-81EEC53A221A}"/>
              </a:ext>
            </a:extLst>
          </p:cNvPr>
          <p:cNvSpPr txBox="1"/>
          <p:nvPr/>
        </p:nvSpPr>
        <p:spPr>
          <a:xfrm>
            <a:off x="1106905" y="1600200"/>
            <a:ext cx="191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Describe</a:t>
            </a:r>
            <a:r>
              <a:rPr lang="de-DE" dirty="0"/>
              <a:t> PPO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5106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RL Training REWARD FUNCTION</a:t>
            </a: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>
          <a:xfrm>
            <a:off x="5821272" y="3236495"/>
            <a:ext cx="2865528" cy="1064571"/>
          </a:xfrm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6E654EB-316D-8728-3BF3-81EEC53A221A}"/>
              </a:ext>
            </a:extLst>
          </p:cNvPr>
          <p:cNvSpPr txBox="1"/>
          <p:nvPr/>
        </p:nvSpPr>
        <p:spPr>
          <a:xfrm>
            <a:off x="938463" y="1596061"/>
            <a:ext cx="546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Describe</a:t>
            </a:r>
            <a:r>
              <a:rPr lang="de-DE" dirty="0"/>
              <a:t> REWARD </a:t>
            </a:r>
            <a:r>
              <a:rPr lang="de-DE" dirty="0" err="1"/>
              <a:t>function</a:t>
            </a:r>
            <a:r>
              <a:rPr lang="de-DE" dirty="0"/>
              <a:t> plus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shaping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32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/ Network Description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recieves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Frame stacking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Network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Outputs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CNN (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acceleration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07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31B9A21-8F61-EFFA-4B83-319680DEDF1E}"/>
              </a:ext>
            </a:extLst>
          </p:cNvPr>
          <p:cNvSpPr/>
          <p:nvPr/>
        </p:nvSpPr>
        <p:spPr>
          <a:xfrm>
            <a:off x="5502086" y="1977483"/>
            <a:ext cx="3487443" cy="2668858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789622" y="2910739"/>
            <a:ext cx="1483112" cy="377740"/>
          </a:xfrm>
        </p:spPr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133D62-2274-CE4C-3E43-B30AC79A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621" y="2573149"/>
            <a:ext cx="1544904" cy="15449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B2232D-D506-7A96-F300-0CA38A8FC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449" y="3247242"/>
            <a:ext cx="2798199" cy="1399100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31477041-F055-9CC5-B671-C69E91760693}"/>
              </a:ext>
            </a:extLst>
          </p:cNvPr>
          <p:cNvSpPr/>
          <p:nvPr/>
        </p:nvSpPr>
        <p:spPr>
          <a:xfrm>
            <a:off x="3724507" y="3204118"/>
            <a:ext cx="1560553" cy="34068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71BB429C-D264-CEF6-6731-524F3CC31D74}"/>
              </a:ext>
            </a:extLst>
          </p:cNvPr>
          <p:cNvSpPr/>
          <p:nvPr/>
        </p:nvSpPr>
        <p:spPr>
          <a:xfrm>
            <a:off x="3724507" y="2714865"/>
            <a:ext cx="1548227" cy="276999"/>
          </a:xfrm>
          <a:prstGeom prst="lef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B63BDE-1D29-456E-EC02-D2FB0B349D52}"/>
              </a:ext>
            </a:extLst>
          </p:cNvPr>
          <p:cNvSpPr txBox="1"/>
          <p:nvPr/>
        </p:nvSpPr>
        <p:spPr>
          <a:xfrm>
            <a:off x="3754826" y="3500733"/>
            <a:ext cx="14875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-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Observations</a:t>
            </a:r>
            <a:endParaRPr lang="de-DE" i="0" dirty="0">
              <a:latin typeface="+mn-lt"/>
              <a:cs typeface="Arial" panose="020B0604020202020204" pitchFamily="34" charset="0"/>
            </a:endParaRPr>
          </a:p>
          <a:p>
            <a:r>
              <a:rPr lang="de-DE" dirty="0">
                <a:latin typeface="+mn-lt"/>
                <a:cs typeface="Arial" panose="020B0604020202020204" pitchFamily="34" charset="0"/>
              </a:rPr>
              <a:t>-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Reward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s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6E6EA41-4667-EBA5-9B8C-4EF23F0AA0F0}"/>
              </a:ext>
            </a:extLst>
          </p:cNvPr>
          <p:cNvSpPr txBox="1"/>
          <p:nvPr/>
        </p:nvSpPr>
        <p:spPr>
          <a:xfrm>
            <a:off x="3680730" y="2364111"/>
            <a:ext cx="17825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-Agent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Behaviour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76C9D3B9-791F-EA07-E146-A51C255AC9ED}"/>
              </a:ext>
            </a:extLst>
          </p:cNvPr>
          <p:cNvSpPr/>
          <p:nvPr/>
        </p:nvSpPr>
        <p:spPr>
          <a:xfrm>
            <a:off x="5914954" y="2043377"/>
            <a:ext cx="975982" cy="917416"/>
          </a:xfrm>
          <a:prstGeom prst="cub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PPO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901EB9-6349-0A95-AEE0-D4115FBF4B3F}"/>
              </a:ext>
            </a:extLst>
          </p:cNvPr>
          <p:cNvSpPr txBox="1"/>
          <p:nvPr/>
        </p:nvSpPr>
        <p:spPr>
          <a:xfrm>
            <a:off x="7858594" y="4046833"/>
            <a:ext cx="5129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CNN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2C9A806-9825-6600-CE9F-825E654EE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869" y="3613685"/>
            <a:ext cx="723598" cy="36179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BE2248B-FDFD-BAE4-16D2-22FDDAB07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1870" y="3229386"/>
            <a:ext cx="723597" cy="36179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9588245-750B-AF96-9DBA-9A413A0F6CC7}"/>
              </a:ext>
            </a:extLst>
          </p:cNvPr>
          <p:cNvSpPr txBox="1"/>
          <p:nvPr/>
        </p:nvSpPr>
        <p:spPr>
          <a:xfrm>
            <a:off x="5650014" y="3979553"/>
            <a:ext cx="14747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 err="1">
                <a:latin typeface="+mn-lt"/>
                <a:cs typeface="Arial" panose="020B0604020202020204" pitchFamily="34" charset="0"/>
              </a:rPr>
              <a:t>Preprocessing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0678BE1-0C0A-9433-3278-8F063E9308D6}"/>
              </a:ext>
            </a:extLst>
          </p:cNvPr>
          <p:cNvSpPr txBox="1"/>
          <p:nvPr/>
        </p:nvSpPr>
        <p:spPr>
          <a:xfrm>
            <a:off x="6790816" y="1566877"/>
            <a:ext cx="90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en-GB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5B62CCB-CCD7-D429-C8C4-57450259FB67}"/>
              </a:ext>
            </a:extLst>
          </p:cNvPr>
          <p:cNvSpPr txBox="1"/>
          <p:nvPr/>
        </p:nvSpPr>
        <p:spPr>
          <a:xfrm>
            <a:off x="1443203" y="1508374"/>
            <a:ext cx="90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endParaRPr lang="en-GB" dirty="0"/>
          </a:p>
        </p:txBody>
      </p:sp>
      <p:pic>
        <p:nvPicPr>
          <p:cNvPr id="25" name="carsim_training_video">
            <a:hlinkClick r:id="" action="ppaction://media"/>
            <a:extLst>
              <a:ext uri="{FF2B5EF4-FFF2-40B4-BE49-F238E27FC236}">
                <a16:creationId xmlns:a16="http://schemas.microsoft.com/office/drawing/2014/main" id="{442DC460-6204-29C7-3D07-D85D26B7C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8094" y="1832642"/>
            <a:ext cx="2805176" cy="13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3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9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RL Training / Progress Monitoring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Logging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tensorboard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4018156" cy="2985558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Standard and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custom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measurements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Mean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episode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passed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parcours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CF1C83E-9AFE-5298-06A6-C4405F650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279" y="1617134"/>
            <a:ext cx="4383412" cy="26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8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Experimentation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542867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Answering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>
          <a:xfrm>
            <a:off x="5821272" y="3236495"/>
            <a:ext cx="2865528" cy="1064571"/>
          </a:xfrm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32C5189-17E2-C3AA-A5AA-C39FA9F5FDBF}"/>
              </a:ext>
            </a:extLst>
          </p:cNvPr>
          <p:cNvSpPr txBox="1"/>
          <p:nvPr/>
        </p:nvSpPr>
        <p:spPr>
          <a:xfrm>
            <a:off x="733926" y="1407695"/>
            <a:ext cx="4722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per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Mention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again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94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Experimentation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Choice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and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4018156" cy="2985558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Network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Brightness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Contrast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Histogram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equalization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frame stacking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Plain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bootstrapping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9BEF45-F8B5-FB6D-640F-E540CE5F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151" y="1617134"/>
            <a:ext cx="4378648" cy="26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03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Evaluation</a:t>
            </a: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3682956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tracks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lighting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8028594" cy="2985558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Rate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attempts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E0DAA34-6139-2060-C9CA-9DA0F49B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48" y="2804447"/>
            <a:ext cx="1913823" cy="95691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AC39D64-4C84-95EE-735D-341B7DEDF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572" y="2857639"/>
            <a:ext cx="1913823" cy="95691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F4F3CC9-3E16-3749-5794-2F67C7B7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05" y="2857639"/>
            <a:ext cx="1913823" cy="9569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6D1354C-81A4-7F92-7045-76AE6FFDDA40}"/>
              </a:ext>
            </a:extLst>
          </p:cNvPr>
          <p:cNvSpPr txBox="1"/>
          <p:nvPr/>
        </p:nvSpPr>
        <p:spPr>
          <a:xfrm>
            <a:off x="1249356" y="3761359"/>
            <a:ext cx="59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Easy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C9121D-0588-1F5F-A51B-4A062B0388BE}"/>
              </a:ext>
            </a:extLst>
          </p:cNvPr>
          <p:cNvSpPr txBox="1"/>
          <p:nvPr/>
        </p:nvSpPr>
        <p:spPr>
          <a:xfrm>
            <a:off x="6792178" y="3761359"/>
            <a:ext cx="9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Difficult</a:t>
            </a:r>
            <a:endParaRPr lang="en-GB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976A2A6-250E-0FDE-56FF-068D4EB87844}"/>
              </a:ext>
            </a:extLst>
          </p:cNvPr>
          <p:cNvSpPr txBox="1"/>
          <p:nvPr/>
        </p:nvSpPr>
        <p:spPr>
          <a:xfrm>
            <a:off x="4095072" y="3784121"/>
            <a:ext cx="99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Medium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0401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tracks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lighting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8028594" cy="2985558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Rate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attempts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84E420C-DE17-FEF5-2D8A-1EE6E6127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764" y="2732950"/>
            <a:ext cx="1913823" cy="9569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BE1E14F-5059-5808-211F-BC380EAB2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088" y="2786142"/>
            <a:ext cx="1913823" cy="95691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30B908D-5A8E-405F-D05E-ECA1F7C89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21" y="2786142"/>
            <a:ext cx="1913823" cy="956912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49E3658-590F-1F21-8971-D58C3B8DC07A}"/>
              </a:ext>
            </a:extLst>
          </p:cNvPr>
          <p:cNvSpPr txBox="1"/>
          <p:nvPr/>
        </p:nvSpPr>
        <p:spPr>
          <a:xfrm>
            <a:off x="1226872" y="3689862"/>
            <a:ext cx="98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Bright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CC70EE2-6447-C4FB-805C-70679757D8F9}"/>
              </a:ext>
            </a:extLst>
          </p:cNvPr>
          <p:cNvSpPr txBox="1"/>
          <p:nvPr/>
        </p:nvSpPr>
        <p:spPr>
          <a:xfrm>
            <a:off x="6945653" y="3629003"/>
            <a:ext cx="624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Dark</a:t>
            </a:r>
            <a:endParaRPr lang="en-GB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5BA48F-AFE7-1AD6-213F-4FDBD71E3DAA}"/>
              </a:ext>
            </a:extLst>
          </p:cNvPr>
          <p:cNvSpPr txBox="1"/>
          <p:nvPr/>
        </p:nvSpPr>
        <p:spPr>
          <a:xfrm>
            <a:off x="4072587" y="3712624"/>
            <a:ext cx="122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Standard</a:t>
            </a:r>
            <a:endParaRPr lang="en-GB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4FA882A-454E-D6C5-9632-F00C38A3226A}"/>
              </a:ext>
            </a:extLst>
          </p:cNvPr>
          <p:cNvSpPr txBox="1"/>
          <p:nvPr/>
        </p:nvSpPr>
        <p:spPr>
          <a:xfrm flipH="1">
            <a:off x="936521" y="4203355"/>
            <a:ext cx="75382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TODO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replace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images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with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screenshots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from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different light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settings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623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Jetbot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power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8028594" cy="2985558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466627-FEC1-BD3C-D74C-85EAE1E00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Generate Replay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parcour</a:t>
            </a:r>
            <a:r>
              <a:rPr lang="de-DE" dirty="0"/>
              <a:t> in </a:t>
            </a:r>
            <a:r>
              <a:rPr lang="de-DE" dirty="0" err="1"/>
              <a:t>python</a:t>
            </a:r>
            <a:r>
              <a:rPr lang="de-DE" dirty="0"/>
              <a:t> and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replay</a:t>
            </a:r>
            <a:r>
              <a:rPr lang="de-DE" dirty="0"/>
              <a:t> on </a:t>
            </a:r>
            <a:r>
              <a:rPr lang="de-DE" dirty="0" err="1"/>
              <a:t>jetbot</a:t>
            </a:r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93BF4F7-0BA3-58FB-0789-91CAB68E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84" y="3131326"/>
            <a:ext cx="1695882" cy="1353970"/>
          </a:xfrm>
          <a:prstGeom prst="rect">
            <a:avLst/>
          </a:prstGeom>
        </p:spPr>
      </p:pic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C7C0ECDD-6CB8-DC70-B9CC-EDBC18183C73}"/>
              </a:ext>
            </a:extLst>
          </p:cNvPr>
          <p:cNvSpPr txBox="1">
            <a:spLocks/>
          </p:cNvSpPr>
          <p:nvPr/>
        </p:nvSpPr>
        <p:spPr>
          <a:xfrm>
            <a:off x="557703" y="1573637"/>
            <a:ext cx="3578044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8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14375" indent="-2571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11604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6176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2063750" indent="-2349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Replay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consists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Input-output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Processing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times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Network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2F9A7B1-F278-AC1D-B322-94DE33A19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747" y="1621122"/>
            <a:ext cx="4287141" cy="301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77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Conclusion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1591760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5E228D-5D4B-487D-19A1-6ECD95E8542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17663"/>
            <a:ext cx="8061158" cy="232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Train an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Reinforcement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policy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Input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preprocessed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Agent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tracks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3 </a:t>
            </a:r>
            <a:r>
              <a:rPr lang="de-DE" dirty="0" err="1"/>
              <a:t>difficulty</a:t>
            </a:r>
            <a:r>
              <a:rPr lang="de-DE" dirty="0"/>
              <a:t> </a:t>
            </a:r>
            <a:r>
              <a:rPr lang="de-DE" dirty="0" err="1"/>
              <a:t>levels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agent‘s</a:t>
            </a:r>
            <a:r>
              <a:rPr lang="de-DE" dirty="0"/>
              <a:t> </a:t>
            </a:r>
            <a:r>
              <a:rPr lang="de-DE" dirty="0" err="1"/>
              <a:t>resiliency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light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A8EFCC-25B5-BBEA-AC91-E4FA55FFB34C}"/>
              </a:ext>
            </a:extLst>
          </p:cNvPr>
          <p:cNvSpPr txBox="1"/>
          <p:nvPr/>
        </p:nvSpPr>
        <p:spPr>
          <a:xfrm>
            <a:off x="601579" y="1199046"/>
            <a:ext cx="36250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TODO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mention</a:t>
            </a:r>
            <a:r>
              <a:rPr lang="de-DE" dirty="0">
                <a:latin typeface="+mn-lt"/>
                <a:cs typeface="Arial" panose="020B0604020202020204" pitchFamily="34" charset="0"/>
              </a:rPr>
              <a:t>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research</a:t>
            </a:r>
            <a:r>
              <a:rPr lang="de-DE" dirty="0">
                <a:latin typeface="+mn-lt"/>
                <a:cs typeface="Arial" panose="020B0604020202020204" pitchFamily="34" charset="0"/>
              </a:rPr>
              <a:t>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questions</a:t>
            </a:r>
            <a:r>
              <a:rPr lang="de-DE" dirty="0">
                <a:latin typeface="+mn-lt"/>
                <a:cs typeface="Arial" panose="020B0604020202020204" pitchFamily="34" charset="0"/>
              </a:rPr>
              <a:t> 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331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Wenn es doch mal ein längerer Text sein soll, dann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markieren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Sie die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wichtigsten Inhalte fett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71463" indent="-271463" eaLnBrk="1" hangingPunct="1">
              <a:lnSpc>
                <a:spcPct val="110000"/>
              </a:lnSpc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Nutzen Sie Schlagwörter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oder Aufzählungen </a:t>
            </a:r>
          </a:p>
          <a:p>
            <a:pPr marL="719138" lvl="1" indent="-261938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Auch Aufzählungen mit mehreren Ebenen sind möglich.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ZWEI SPALTEN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</a:rPr>
              <a:t>Eine zweite Spalte wird dann hier angeordnet: 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Mit Schlagwörtern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und Aufzählungen</a:t>
            </a:r>
          </a:p>
          <a:p>
            <a:pPr marL="719138" lvl="1" indent="-261938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Auch hier stehen mehrere Ebenen zur Verfügung.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71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Hier könnte sich Ihr Fließtext befinden. Fließtexte sind natürlich nicht schlecht – aber in einer Präsentation auch nicht optimal. Haben Sie ein Herz für Ihre Zuhörer und bedenken Sie folgende Tipps: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Lange Texte vermeiden,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Schlagwörter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oder kurze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Wortgruppen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hervorheben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Aufzählungen verwenden.</a:t>
            </a: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AUFZÄHLUNG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Wenn es doch mal ein längerer Text sein soll, dann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markieren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Sie die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wichtigsten Inhalte fett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71463" indent="-271463" eaLnBrk="1" hangingPunct="1">
              <a:lnSpc>
                <a:spcPct val="110000"/>
              </a:lnSpc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Nutzen Sie Schlagwörter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oder Aufzählungen </a:t>
            </a:r>
          </a:p>
          <a:p>
            <a:pPr marL="719138" lvl="1" indent="-261938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Auch Aufzählungen mit mehreren Ebenen sind möglich.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ZWEI SPALTEN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</a:rPr>
              <a:t>Eine zweite Spalte wird dann hier angeordnet: 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Mit Schlagwörtern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und Aufzählungen</a:t>
            </a:r>
          </a:p>
          <a:p>
            <a:pPr marL="719138" lvl="1" indent="-261938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Auch hier stehen mehrere Ebenen zur Verfügung.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Formatierungsanmerkung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160060"/>
            <a:ext cx="8234363" cy="344263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de-DE" dirty="0">
                <a:ea typeface="ＭＳ Ｐゴシック" charset="0"/>
              </a:rPr>
              <a:t>Überschriften, Zwischenüberschriften und Fließtext werden beim Eintippen der ersten Textzeile automatisch formatiert. </a:t>
            </a:r>
          </a:p>
          <a:p>
            <a:pPr marL="271463" indent="-271463">
              <a:defRPr/>
            </a:pPr>
            <a:r>
              <a:rPr lang="de-DE" dirty="0">
                <a:ea typeface="ＭＳ Ｐゴシック" charset="0"/>
              </a:rPr>
              <a:t>Aufzählungen können über die Schaltfläche „Aufzählungszeichen“ eingestellt werden.</a:t>
            </a:r>
          </a:p>
          <a:p>
            <a:pPr marL="271463" indent="-271463">
              <a:defRPr/>
            </a:pPr>
            <a:r>
              <a:rPr lang="de-DE" dirty="0">
                <a:ea typeface="ＭＳ Ｐゴシック" charset="0"/>
              </a:rPr>
              <a:t>Nach einem Umbruch (Enter) erscheint ein weiteres Aufzählungszeichen. </a:t>
            </a:r>
          </a:p>
          <a:p>
            <a:pPr marL="719138" lvl="1" indent="-261938">
              <a:defRPr/>
            </a:pPr>
            <a:r>
              <a:rPr lang="de-DE" dirty="0">
                <a:ea typeface="ＭＳ Ｐゴシック" charset="0"/>
              </a:rPr>
              <a:t>Durch Drücken der Tabulatortaste wird der Text im Format der nächsten Gliederungseben dargestellt. </a:t>
            </a:r>
          </a:p>
          <a:p>
            <a:pPr marL="0" indent="0" eaLnBrk="1" hangingPunct="1">
              <a:buNone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Titel und Fußzeile 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der Präsentation können automatisch für alle Folien geändert werden unter Ansicht/Folienmaster. Dort auf der Masterfolie 2 den Text bearbeiten.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Wenn es doch mal ein längerer Text sein soll, dann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markieren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Sie die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wichtigsten Inhalte fett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71463" indent="-271463" eaLnBrk="1" hangingPunct="1">
              <a:lnSpc>
                <a:spcPct val="110000"/>
              </a:lnSpc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Nutzen Sie Schlagwörter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oder Aufzählungen </a:t>
            </a:r>
          </a:p>
          <a:p>
            <a:pPr marL="719138" lvl="1" indent="-261938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Auch Aufzählungen mit mehreren Ebenen sind möglich.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ZWEI SPALTEN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</a:rPr>
              <a:t>Eine zweite Spalte wird dann hier angeordnet: 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Mit Schlagwörtern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und Aufzählungen</a:t>
            </a:r>
          </a:p>
          <a:p>
            <a:pPr marL="719138" lvl="1" indent="-261938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Auch hier stehen mehrere Ebenen zur Verfügung.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804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Bildplatzhalter 3" descr="2013_GWZ-Eingangsbereich_003_UL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>
            <a:fillRect/>
          </a:stretch>
        </p:blipFill>
        <p:spPr>
          <a:xfrm>
            <a:off x="7938" y="0"/>
            <a:ext cx="9136062" cy="5135562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Anwendungs-beispiel</a:t>
            </a:r>
          </a:p>
        </p:txBody>
      </p:sp>
      <p:sp>
        <p:nvSpPr>
          <p:cNvPr id="3072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Vergessen Sie bei der Verwendung von Bildmaterial bitte nicht die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Angabe der Quelle 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und vergewissern Sie sich, dass Sie über die nötigen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Bildrechte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verfügen.</a:t>
            </a:r>
          </a:p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Kennen Sie schon unseren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Fotoservice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728" name="Inhaltsplatzhalter 7"/>
          <p:cNvSpPr txBox="1">
            <a:spLocks/>
          </p:cNvSpPr>
          <p:nvPr/>
        </p:nvSpPr>
        <p:spPr bwMode="auto">
          <a:xfrm>
            <a:off x="3352800" y="4368800"/>
            <a:ext cx="499384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28650" indent="-1714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0858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5430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002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4574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146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3718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290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Quelle: Universität Leipzig / Name des Fotografen</a:t>
            </a:r>
          </a:p>
        </p:txBody>
      </p:sp>
      <p:pic>
        <p:nvPicPr>
          <p:cNvPr id="11" name="Bildplatzhalter 8" descr="2013_GWZ_002_UL1.jpg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b="4833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317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Abbildungsunterschrift</a:t>
            </a:r>
            <a:endParaRPr lang="de-DE" altLang="de-DE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1749" name="Diagrammplatzhalter 8"/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3079074230"/>
              </p:ext>
            </p:extLst>
          </p:nvPr>
        </p:nvGraphicFramePr>
        <p:xfrm>
          <a:off x="416719" y="1561580"/>
          <a:ext cx="3840727" cy="289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2" imgW="3950550" imgH="3078747" progId="Excel.Chart.8">
                  <p:embed/>
                </p:oleObj>
              </mc:Choice>
              <mc:Fallback>
                <p:oleObj name="Diagramm" r:id="rId2" imgW="3950550" imgH="3078747" progId="Excel.Chart.8">
                  <p:embed/>
                  <p:pic>
                    <p:nvPicPr>
                      <p:cNvPr id="0" name="Diagrammplatzhalter 8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19" y="1561580"/>
                        <a:ext cx="3840727" cy="289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Diagrammplatzhalter 8"/>
          <p:cNvGraphicFramePr>
            <a:graphicFrameLocks/>
          </p:cNvGraphicFramePr>
          <p:nvPr/>
        </p:nvGraphicFramePr>
        <p:xfrm>
          <a:off x="4648200" y="1471613"/>
          <a:ext cx="4030663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4" imgW="4035902" imgH="3078747" progId="Excel.Chart.8">
                  <p:embed/>
                </p:oleObj>
              </mc:Choice>
              <mc:Fallback>
                <p:oleObj name="Diagramm" r:id="rId4" imgW="4035902" imgH="3078747" progId="Excel.Chart.8">
                  <p:embed/>
                  <p:pic>
                    <p:nvPicPr>
                      <p:cNvPr id="0" name="Diagrammplatzhalter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471613"/>
                        <a:ext cx="4030663" cy="307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Textfeld 10"/>
          <p:cNvSpPr txBox="1">
            <a:spLocks noChangeArrowheads="1"/>
          </p:cNvSpPr>
          <p:nvPr/>
        </p:nvSpPr>
        <p:spPr bwMode="auto">
          <a:xfrm>
            <a:off x="1813142" y="2959964"/>
            <a:ext cx="10414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 dirty="0">
                <a:solidFill>
                  <a:schemeClr val="tx1"/>
                </a:solidFill>
              </a:rPr>
              <a:t>Gesamt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 dirty="0">
                <a:solidFill>
                  <a:schemeClr val="tx1"/>
                </a:solidFill>
              </a:rPr>
              <a:t>14,8</a:t>
            </a:r>
          </a:p>
        </p:txBody>
      </p:sp>
      <p:sp>
        <p:nvSpPr>
          <p:cNvPr id="31754" name="Inhaltsplatzhalter 2"/>
          <p:cNvSpPr txBox="1">
            <a:spLocks/>
          </p:cNvSpPr>
          <p:nvPr/>
        </p:nvSpPr>
        <p:spPr bwMode="auto">
          <a:xfrm>
            <a:off x="4783138" y="4432300"/>
            <a:ext cx="38449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 dirty="0">
                <a:solidFill>
                  <a:srgbClr val="7F7F7F"/>
                </a:solidFill>
              </a:rPr>
              <a:t>Abbildungsunterschrift</a:t>
            </a:r>
          </a:p>
          <a:p>
            <a:pPr eaLnBrk="1" hangingPunct="1">
              <a:buClr>
                <a:srgbClr val="D8413E"/>
              </a:buClr>
            </a:pPr>
            <a:endParaRPr lang="de-DE" altLang="de-DE" sz="1000" dirty="0">
              <a:solidFill>
                <a:srgbClr val="7F7F7F"/>
              </a:solidFill>
            </a:endParaRPr>
          </a:p>
        </p:txBody>
      </p:sp>
      <p:sp>
        <p:nvSpPr>
          <p:cNvPr id="31755" name="Textplatzhalter 3"/>
          <p:cNvSpPr txBox="1">
            <a:spLocks/>
          </p:cNvSpPr>
          <p:nvPr/>
        </p:nvSpPr>
        <p:spPr bwMode="auto">
          <a:xfrm>
            <a:off x="457200" y="1063625"/>
            <a:ext cx="7002463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 dirty="0"/>
              <a:t>DIAGRAMME</a:t>
            </a:r>
            <a:endParaRPr lang="de-DE" altLang="de-DE" sz="18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err="1">
                <a:ea typeface="+mj-ea"/>
              </a:rPr>
              <a:t>Thank</a:t>
            </a:r>
            <a:r>
              <a:rPr lang="de-DE" dirty="0">
                <a:ea typeface="+mj-ea"/>
              </a:rPr>
              <a:t> </a:t>
            </a:r>
            <a:r>
              <a:rPr lang="de-DE" dirty="0" err="1">
                <a:ea typeface="+mj-ea"/>
              </a:rPr>
              <a:t>you</a:t>
            </a:r>
            <a:r>
              <a:rPr lang="de-DE" dirty="0">
                <a:ea typeface="+mj-ea"/>
              </a:rPr>
              <a:t>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Georg Schneeberger</a:t>
            </a:r>
          </a:p>
          <a:p>
            <a:pPr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Faculty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Mathematics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and Computer Science</a:t>
            </a:r>
          </a:p>
          <a:p>
            <a:pPr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Database Department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g.m.schneeberger@gmail.de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www.uni-leipzig.de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59" name="Inhaltsplatzhalter 4"/>
          <p:cNvSpPr>
            <a:spLocks noGrp="1"/>
          </p:cNvSpPr>
          <p:nvPr>
            <p:ph idx="1"/>
          </p:nvPr>
        </p:nvSpPr>
        <p:spPr>
          <a:xfrm>
            <a:off x="457200" y="1617134"/>
            <a:ext cx="8174736" cy="2985558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Schriftart:	Arial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Haupttitel:	Schriftgröße 28pt, Großbuchstaben, Zeilenabstand einfach, fett, 	Schwarz (auf Zwischenfolien Weiß)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Untertitel:	Schriftgröße 18pt, Zeilenabstand einfach, </a:t>
            </a:r>
            <a:b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	Schwarz (auf Zwischenfolien Weiß)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Folienüberschriften: Schriftgröße 20pt, Großbuchstaben, Zeilenabstand</a:t>
            </a:r>
            <a:b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	einfach, fett,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Unter-Überschriften (Subheadlines): Schriftgröße 14pt, Großbuchstaben, 	Zeilenabstand einfach, Schwarz</a:t>
            </a:r>
          </a:p>
        </p:txBody>
      </p:sp>
      <p:sp>
        <p:nvSpPr>
          <p:cNvPr id="19460" name="Textplatzhalter 2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A943AF0-EF9B-4966-9A63-A2F3957E838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Fließtext: Schriftgröße 18pt, Zeilenabstand einfach, Schwarz</a:t>
            </a:r>
          </a:p>
          <a:p>
            <a:pPr marL="719138" lvl="1" indent="-261938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 ab 2. Ebene: Schriftgröße 16pt,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Kopf- und Fußzeile: Schriftgröße 12pt,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Seitenzahl: Schriftgröße 9pt, Zeilenabstand einfach, Rot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Datumsangabe: Schriftgröße 16pt, Zeilenabstand einfach, Schwarz</a:t>
            </a: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9" name="Inhaltsplatzhalter 4"/>
          <p:cNvSpPr>
            <a:spLocks noGrp="1"/>
          </p:cNvSpPr>
          <p:nvPr>
            <p:ph idx="1"/>
          </p:nvPr>
        </p:nvSpPr>
        <p:spPr>
          <a:xfrm>
            <a:off x="457200" y="1617134"/>
            <a:ext cx="8401507" cy="2985558"/>
          </a:xfrm>
        </p:spPr>
        <p:txBody>
          <a:bodyPr/>
          <a:lstStyle/>
          <a:p>
            <a:pPr marL="271463" indent="-271463" defTabSz="1254125" eaLnBrk="1" hangingPunct="1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Tabellenkopf: Schriftgröße 14pt, Zeilenabstand einfach, Grau (50 % Schwarz)</a:t>
            </a:r>
          </a:p>
          <a:p>
            <a:pPr marL="271463" indent="-271463">
              <a:defRPr/>
            </a:pPr>
            <a:r>
              <a:rPr lang="de-DE" dirty="0"/>
              <a:t>Erste Spalte: Schriftgröße 14pt, Zeilenabstand einfach, Schwarz</a:t>
            </a:r>
          </a:p>
          <a:p>
            <a:pPr marL="271463" indent="-271463">
              <a:defRPr/>
            </a:pPr>
            <a:r>
              <a:rPr lang="de-DE" dirty="0"/>
              <a:t>Tabellenangaben: Schriftgröße 12pt, Zeilenabstand einfach, Schwarz</a:t>
            </a:r>
          </a:p>
          <a:p>
            <a:pPr marL="271463" indent="-271463">
              <a:defRPr/>
            </a:pPr>
            <a:r>
              <a:rPr lang="de-DE" dirty="0"/>
              <a:t>Rahmenlinien: 1pt Grau (50 % Schwarz) und 0,5pt Grau (50 % Schwarz)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2150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7" name="Tabellenplatzhalter 8"/>
          <p:cNvGraphicFramePr>
            <a:graphicFrameLocks noGrp="1"/>
          </p:cNvGraphicFramePr>
          <p:nvPr/>
        </p:nvGraphicFramePr>
        <p:xfrm>
          <a:off x="457200" y="3211513"/>
          <a:ext cx="8147050" cy="1322420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6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35D073A-125A-4B78-844D-CA560DCE7EEE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Anwendungsbeispiel</a:t>
            </a:r>
          </a:p>
        </p:txBody>
      </p:sp>
      <p:sp>
        <p:nvSpPr>
          <p:cNvPr id="32771" name="Inhaltsplatzhalter 6"/>
          <p:cNvSpPr>
            <a:spLocks noGrp="1"/>
          </p:cNvSpPr>
          <p:nvPr>
            <p:ph idx="1"/>
          </p:nvPr>
        </p:nvSpPr>
        <p:spPr>
          <a:xfrm>
            <a:off x="457200" y="4147718"/>
            <a:ext cx="8229600" cy="551289"/>
          </a:xfrm>
        </p:spPr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Tabellenunterschrift</a:t>
            </a:r>
          </a:p>
        </p:txBody>
      </p:sp>
      <p:sp>
        <p:nvSpPr>
          <p:cNvPr id="32816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10" name="Tabellenplatzhalter 8"/>
          <p:cNvGraphicFramePr>
            <a:graphicFrameLocks noGrp="1"/>
          </p:cNvGraphicFramePr>
          <p:nvPr/>
        </p:nvGraphicFramePr>
        <p:xfrm>
          <a:off x="539750" y="1719263"/>
          <a:ext cx="8147050" cy="2343148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Farben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de-DE" dirty="0"/>
              <a:t>Folgende Farben können für </a:t>
            </a:r>
            <a:r>
              <a:rPr lang="de-DE" dirty="0" err="1"/>
              <a:t>SmartArts</a:t>
            </a:r>
            <a:r>
              <a:rPr lang="de-DE" dirty="0"/>
              <a:t>, </a:t>
            </a:r>
            <a:r>
              <a:rPr lang="de-DE" dirty="0" err="1"/>
              <a:t>Diagramme,Tabellen</a:t>
            </a:r>
            <a:r>
              <a:rPr lang="de-DE" dirty="0"/>
              <a:t> und Hervorhebungen verwendet werden (RGB):</a:t>
            </a:r>
          </a:p>
          <a:p>
            <a:pPr marL="271463" indent="-271463">
              <a:defRPr/>
            </a:pPr>
            <a:r>
              <a:rPr lang="de-DE" dirty="0"/>
              <a:t>Granat: 176 / 47 / 44</a:t>
            </a:r>
          </a:p>
          <a:p>
            <a:pPr marL="271463" indent="-271463">
              <a:defRPr/>
            </a:pPr>
            <a:r>
              <a:rPr lang="de-DE" dirty="0"/>
              <a:t>Karneol: 214 / 66 / 66</a:t>
            </a:r>
          </a:p>
          <a:p>
            <a:pPr marL="271463" indent="-271463">
              <a:defRPr/>
            </a:pPr>
            <a:r>
              <a:rPr lang="de-DE" dirty="0"/>
              <a:t>Aquamarin: 138 / 194 / 209</a:t>
            </a:r>
          </a:p>
          <a:p>
            <a:pPr marL="271463" indent="-271463">
              <a:defRPr/>
            </a:pPr>
            <a:r>
              <a:rPr lang="de-DE" dirty="0"/>
              <a:t>Hellgrau: 201 / 201 / 201</a:t>
            </a:r>
          </a:p>
          <a:p>
            <a:pPr marL="271463" indent="-271463">
              <a:defRPr/>
            </a:pPr>
            <a:r>
              <a:rPr lang="de-DE" dirty="0"/>
              <a:t>Basalt:  38 / 42 / 49</a:t>
            </a:r>
          </a:p>
          <a:p>
            <a:pPr marL="271463" indent="-271463">
              <a:defRPr/>
            </a:pPr>
            <a:endParaRPr lang="de-DE" dirty="0"/>
          </a:p>
          <a:p>
            <a:pPr marL="0" indent="0">
              <a:buNone/>
              <a:defRPr/>
            </a:pPr>
            <a:r>
              <a:rPr lang="de-DE" dirty="0"/>
              <a:t>Es können außerdem Abstufungen der Farbwerte in 20%-Schritten z. B. für Diagramme genutzt werden.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29038" y="1911821"/>
            <a:ext cx="360362" cy="2127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29038" y="2233975"/>
            <a:ext cx="360362" cy="2127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29038" y="2571693"/>
            <a:ext cx="360362" cy="21272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000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729038" y="2906844"/>
            <a:ext cx="360362" cy="2127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3729038" y="3231231"/>
            <a:ext cx="360362" cy="212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_point_16zu9" id="{1181D9DB-714D-49F6-A83C-C4AF9318B186}" vid="{22EF7C1A-C851-4607-955F-A39D34BBF18E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_point_16zu9" id="{1181D9DB-714D-49F6-A83C-C4AF9318B186}" vid="{3E8017D9-3903-4FE7-B93D-5C81E91E63A2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power_point_16zu9</Template>
  <TotalTime>0</TotalTime>
  <Words>1564</Words>
  <Application>Microsoft Office PowerPoint</Application>
  <PresentationFormat>Bildschirmpräsentation (16:9)</PresentationFormat>
  <Paragraphs>363</Paragraphs>
  <Slides>45</Slides>
  <Notes>11</Notes>
  <HiddenSlides>18</HiddenSlides>
  <MMClips>1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Futura</vt:lpstr>
      <vt:lpstr>Arial</vt:lpstr>
      <vt:lpstr>Calibri</vt:lpstr>
      <vt:lpstr>Symbol</vt:lpstr>
      <vt:lpstr>Master1_UniLeipzig_PPT Vorlage</vt:lpstr>
      <vt:lpstr>Master2_UniLeipzig_PPT Vorlage</vt:lpstr>
      <vt:lpstr>Diagramm</vt:lpstr>
      <vt:lpstr>End-to-End Reinforcement Learning of a CNN to achieve an autonomous driving agent resilient to light changes</vt:lpstr>
      <vt:lpstr>Outline </vt:lpstr>
      <vt:lpstr>Answering the questions</vt:lpstr>
      <vt:lpstr>Formatierungsanmerkung</vt:lpstr>
      <vt:lpstr>Textformate</vt:lpstr>
      <vt:lpstr>Textformate</vt:lpstr>
      <vt:lpstr>Textformate</vt:lpstr>
      <vt:lpstr>Anwendungsbeispiel</vt:lpstr>
      <vt:lpstr>Farben</vt:lpstr>
      <vt:lpstr>Anwendungs-beispiele</vt:lpstr>
      <vt:lpstr>Noch Eine Zwischenfolie mit Bild</vt:lpstr>
      <vt:lpstr>Previous Work at the scads </vt:lpstr>
      <vt:lpstr>Train an Agent to Drive a Vehicle in a Simulated Environment Using Reinforcement Learning</vt:lpstr>
      <vt:lpstr>Autonomous driving task </vt:lpstr>
      <vt:lpstr>Autonomous driving task</vt:lpstr>
      <vt:lpstr>Research questions </vt:lpstr>
      <vt:lpstr>Research question 1</vt:lpstr>
      <vt:lpstr>Research question 2</vt:lpstr>
      <vt:lpstr>Research question 3</vt:lpstr>
      <vt:lpstr>Anwendungsbeispiel</vt:lpstr>
      <vt:lpstr>Related work </vt:lpstr>
      <vt:lpstr>Previous work</vt:lpstr>
      <vt:lpstr>Implementation / Methods </vt:lpstr>
      <vt:lpstr>RL Training Algorithm PPO</vt:lpstr>
      <vt:lpstr>RL Training REWARD FUNCTION</vt:lpstr>
      <vt:lpstr>Agent / Network Description</vt:lpstr>
      <vt:lpstr>Reinforcement learning training setup</vt:lpstr>
      <vt:lpstr>RL Training / Progress Monitoring</vt:lpstr>
      <vt:lpstr>Experimentation</vt:lpstr>
      <vt:lpstr>Experimentation</vt:lpstr>
      <vt:lpstr>Evaluation</vt:lpstr>
      <vt:lpstr>Agent evaluation</vt:lpstr>
      <vt:lpstr>Agent evaluation</vt:lpstr>
      <vt:lpstr>Jetbot processing power evaluation</vt:lpstr>
      <vt:lpstr>Conclusion</vt:lpstr>
      <vt:lpstr>Conclusion</vt:lpstr>
      <vt:lpstr>Anwendungsbeispiel</vt:lpstr>
      <vt:lpstr>Anwendungsbeispiel</vt:lpstr>
      <vt:lpstr>Anwendungsbeispiel</vt:lpstr>
      <vt:lpstr>Anwendungsbeispiel</vt:lpstr>
      <vt:lpstr>Anwendungsbeispiel</vt:lpstr>
      <vt:lpstr>PowerPoint-Präsentation</vt:lpstr>
      <vt:lpstr>Anwendungs-beispiel</vt:lpstr>
      <vt:lpstr>Anwendungsbeispiel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Reinforcement Learning of a CNN to achieve an autonomous driving agent resilient to light changes</dc:title>
  <dc:creator>Reiner Schneeberger</dc:creator>
  <cp:lastModifiedBy>Reiner Schneeberger</cp:lastModifiedBy>
  <cp:revision>57</cp:revision>
  <cp:lastPrinted>2017-09-28T12:33:25Z</cp:lastPrinted>
  <dcterms:created xsi:type="dcterms:W3CDTF">2023-12-05T15:12:24Z</dcterms:created>
  <dcterms:modified xsi:type="dcterms:W3CDTF">2023-12-07T18:06:19Z</dcterms:modified>
</cp:coreProperties>
</file>